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67" r:id="rId2"/>
    <p:sldId id="257" r:id="rId3"/>
    <p:sldId id="258" r:id="rId4"/>
    <p:sldId id="261" r:id="rId5"/>
    <p:sldId id="264" r:id="rId6"/>
    <p:sldId id="259" r:id="rId7"/>
    <p:sldId id="268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hanasia Nikolaou" initials="AN" lastIdx="4" clrIdx="0">
    <p:extLst>
      <p:ext uri="{19B8F6BF-5375-455C-9EA6-DF929625EA0E}">
        <p15:presenceInfo xmlns:p15="http://schemas.microsoft.com/office/powerpoint/2012/main" userId="55c9f094472c6a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CD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17T01:44:47.995" idx="4">
    <p:pos x="2310" y="2857"/>
    <p:text>We need to add some more logos here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7E49E-919D-40D0-9AAB-D08ECB10ED26}" type="datetimeFigureOut">
              <a:rPr lang="en-US" smtClean="0"/>
              <a:t>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BAAD7-C37F-4449-B558-16847653C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9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12507-5601-4D37-84C3-65FBC7019EC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BCC22B-104F-4321-8327-BFEE522E8DBB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FA01B-7CDC-4F43-AD94-5D24E92E89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77A5F-275D-425F-81CF-50E6F03B97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68C02-657E-4AC1-8714-FA25E49E064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78FDF4E-52A0-4CD8-A74D-671EBB657C2D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F22B6E-5306-45AD-814A-4E007D502B6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C595F-20C5-4E73-BF55-EC1C0AA756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35A07-05AB-49EC-9D81-D2E3B20A1C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A06DA73-4D02-4D5E-9417-9762492CA102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0605DE-A64F-4F18-BDB3-BA1DC16953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C97350-AB0E-44F3-825C-EAF8F91FA9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95DDB-ED13-44D8-AB47-6C2E4B176DDD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F6743-59A5-47AA-A483-9EB29B96F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24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95DDB-ED13-44D8-AB47-6C2E4B176DDD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F6743-59A5-47AA-A483-9EB29B96F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51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95DDB-ED13-44D8-AB47-6C2E4B176DDD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F6743-59A5-47AA-A483-9EB29B96F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1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95DDB-ED13-44D8-AB47-6C2E4B176DDD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F6743-59A5-47AA-A483-9EB29B96F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10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95DDB-ED13-44D8-AB47-6C2E4B176DDD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F6743-59A5-47AA-A483-9EB29B96F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8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95DDB-ED13-44D8-AB47-6C2E4B176DDD}" type="datetimeFigureOut">
              <a:rPr lang="en-US" smtClean="0"/>
              <a:t>1/17/20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F6743-59A5-47AA-A483-9EB29B96F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95DDB-ED13-44D8-AB47-6C2E4B176DDD}" type="datetimeFigureOut">
              <a:rPr lang="en-US" smtClean="0"/>
              <a:t>1/17/20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F6743-59A5-47AA-A483-9EB29B96F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95DDB-ED13-44D8-AB47-6C2E4B176DDD}" type="datetimeFigureOut">
              <a:rPr lang="en-US" smtClean="0"/>
              <a:t>1/17/20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F6743-59A5-47AA-A483-9EB29B96F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99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95DDB-ED13-44D8-AB47-6C2E4B176DDD}" type="datetimeFigureOut">
              <a:rPr lang="en-US" smtClean="0"/>
              <a:t>1/17/20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F6743-59A5-47AA-A483-9EB29B96F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15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95DDB-ED13-44D8-AB47-6C2E4B176DDD}" type="datetimeFigureOut">
              <a:rPr lang="en-US" smtClean="0"/>
              <a:t>1/17/20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F6743-59A5-47AA-A483-9EB29B96F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27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95DDB-ED13-44D8-AB47-6C2E4B176DDD}" type="datetimeFigureOut">
              <a:rPr lang="en-US" smtClean="0"/>
              <a:t>1/17/20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F6743-59A5-47AA-A483-9EB29B96F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12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95DDB-ED13-44D8-AB47-6C2E4B176DDD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F6743-59A5-47AA-A483-9EB29B96F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26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omments" Target="../comments/comment1.xm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gif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14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d.network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cied.network/page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BAC952-B41F-4D15-8E11-0D4B8C286A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138600" cy="3768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id="{5259431F-45F5-4547-BB02-BA93B159AB7D}"/>
              </a:ext>
            </a:extLst>
          </p:cNvPr>
          <p:cNvSpPr/>
          <p:nvPr/>
        </p:nvSpPr>
        <p:spPr>
          <a:xfrm>
            <a:off x="503443" y="3717058"/>
            <a:ext cx="8340121" cy="14644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40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oboto" pitchFamily="18"/>
                <a:ea typeface="Roboto" pitchFamily="2"/>
                <a:cs typeface="DejaVu Sans" pitchFamily="2"/>
              </a:rPr>
              <a:t>Lecturers without borders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4000" dirty="0">
                <a:solidFill>
                  <a:srgbClr val="000000"/>
                </a:solidFill>
                <a:latin typeface="Roboto" pitchFamily="18"/>
                <a:ea typeface="Roboto" pitchFamily="2"/>
                <a:cs typeface="DejaVu Sans" pitchFamily="2"/>
              </a:rPr>
              <a:t>(</a:t>
            </a:r>
            <a:r>
              <a:rPr lang="en-GB" sz="4000" dirty="0" err="1">
                <a:solidFill>
                  <a:srgbClr val="000000"/>
                </a:solidFill>
                <a:latin typeface="Roboto" pitchFamily="18"/>
                <a:ea typeface="Roboto" pitchFamily="2"/>
                <a:cs typeface="DejaVu Sans" pitchFamily="2"/>
              </a:rPr>
              <a:t>LeWiBo</a:t>
            </a:r>
            <a:r>
              <a:rPr lang="en-GB" sz="4000" dirty="0">
                <a:solidFill>
                  <a:srgbClr val="000000"/>
                </a:solidFill>
                <a:latin typeface="Roboto" pitchFamily="18"/>
                <a:ea typeface="Roboto" pitchFamily="2"/>
                <a:cs typeface="DejaVu Sans" pitchFamily="2"/>
              </a:rPr>
              <a:t>)</a:t>
            </a:r>
            <a:endParaRPr lang="en-GB" sz="4000" b="0" i="0" u="none" strike="noStrike" kern="1200" spc="0" dirty="0">
              <a:ln>
                <a:noFill/>
              </a:ln>
              <a:solidFill>
                <a:srgbClr val="000000"/>
              </a:solidFill>
              <a:latin typeface="Roboto" pitchFamily="18"/>
              <a:ea typeface="Roboto" pitchFamily="2"/>
              <a:cs typeface="DejaVu Sans" pitchFamily="2"/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F21E31DD-7FED-40A1-ACAD-B8C7D1A2D4F3}"/>
              </a:ext>
            </a:extLst>
          </p:cNvPr>
          <p:cNvSpPr/>
          <p:nvPr/>
        </p:nvSpPr>
        <p:spPr>
          <a:xfrm>
            <a:off x="720000" y="6120000"/>
            <a:ext cx="2946960" cy="282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id="{237D0723-8CD5-40F4-A575-0A905B4B95E0}"/>
              </a:ext>
            </a:extLst>
          </p:cNvPr>
          <p:cNvSpPr/>
          <p:nvPr/>
        </p:nvSpPr>
        <p:spPr>
          <a:xfrm>
            <a:off x="720000" y="6048000"/>
            <a:ext cx="2879280" cy="237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spc="0" dirty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spc="0" dirty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000" b="0" i="0" u="none" strike="noStrike" kern="1200" spc="0" dirty="0">
                <a:ln>
                  <a:noFill/>
                </a:ln>
                <a:solidFill>
                  <a:srgbClr val="64B4C8"/>
                </a:solidFill>
                <a:latin typeface="Roboto Light" pitchFamily="18"/>
                <a:ea typeface="Roboto Light" pitchFamily="2"/>
                <a:cs typeface="DejaVu Sans" pitchFamily="2"/>
              </a:rPr>
              <a:t>January  2020</a:t>
            </a: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8A34D97D-3A55-4A92-B49B-9CED6D29FB39}"/>
              </a:ext>
            </a:extLst>
          </p:cNvPr>
          <p:cNvSpPr/>
          <p:nvPr/>
        </p:nvSpPr>
        <p:spPr>
          <a:xfrm>
            <a:off x="2406169" y="5102100"/>
            <a:ext cx="5467320" cy="16765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spc="0" dirty="0">
                <a:ln>
                  <a:noFill/>
                </a:ln>
                <a:solidFill>
                  <a:srgbClr val="64B4C8"/>
                </a:solidFill>
                <a:latin typeface="Roboto" pitchFamily="18"/>
                <a:ea typeface="Roboto" pitchFamily="2"/>
                <a:cs typeface="DejaVu Sans" pitchFamily="2"/>
              </a:rPr>
              <a:t>“Meeting Science and Education”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spc="0" dirty="0">
                <a:ln>
                  <a:noFill/>
                </a:ln>
                <a:solidFill>
                  <a:srgbClr val="64B4C8"/>
                </a:solidFill>
                <a:latin typeface="Roboto" pitchFamily="18"/>
                <a:ea typeface="Roboto" pitchFamily="2"/>
                <a:cs typeface="DejaVu Sans" pitchFamily="2"/>
              </a:rPr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59120-B7D6-484A-B40A-51A79ACC286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984800" y="2757600"/>
            <a:ext cx="859320" cy="80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0D9BE2-AA52-4F46-B09F-6E43F4D5E68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280000" y="5940360"/>
            <a:ext cx="789480" cy="78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4">
            <a:extLst>
              <a:ext uri="{FF2B5EF4-FFF2-40B4-BE49-F238E27FC236}">
                <a16:creationId xmlns:a16="http://schemas.microsoft.com/office/drawing/2014/main" id="{21638CC6-FDCE-41F3-985C-1D32E61E382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810700" y="5869672"/>
            <a:ext cx="751320" cy="783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D42412-2FBF-4809-8B73-C905466BA5B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698893" y="5994985"/>
            <a:ext cx="616679" cy="581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55BFB5-D305-4EE6-B361-67DD2E429A9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895555" y="5760000"/>
            <a:ext cx="822959" cy="775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E2347-EF5E-4D10-A385-4C34045C514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4392000" y="5905799"/>
            <a:ext cx="3592800" cy="89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4E6A76-04B3-438B-A2A1-09C966778E5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5544000" y="5867640"/>
            <a:ext cx="1031399" cy="97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542900-213E-4463-B55D-6FF741163BF3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1836000" y="6076867"/>
            <a:ext cx="735840" cy="28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55459A-D1BC-4810-82D7-D6C8A4036D61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207900" y="5770705"/>
            <a:ext cx="714240" cy="71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468B90-2806-4D82-B0C4-B1C6E76B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434" y="2331720"/>
            <a:ext cx="3617729" cy="436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292CC8-2A39-47BC-AB98-EAB5E49BD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84" y="7263246"/>
            <a:ext cx="3840293" cy="3096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D488F-CF83-41C2-9F0D-5C84A7985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9" b="6286"/>
          <a:stretch/>
        </p:blipFill>
        <p:spPr>
          <a:xfrm>
            <a:off x="181933" y="1189122"/>
            <a:ext cx="4079791" cy="4734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2F183-DB31-4A49-B415-8B291D6D282A}"/>
              </a:ext>
            </a:extLst>
          </p:cNvPr>
          <p:cNvSpPr txBox="1"/>
          <p:nvPr/>
        </p:nvSpPr>
        <p:spPr>
          <a:xfrm>
            <a:off x="792710" y="5555832"/>
            <a:ext cx="43388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Science 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31 May 2019: Vol. 364, Issue 6443</a:t>
            </a:r>
            <a:br>
              <a:rPr lang="en-US" sz="1350" dirty="0"/>
            </a:br>
            <a:endParaRPr lang="en-US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9923A5-0D0B-D945-B8BB-3E07D1A991A3}"/>
              </a:ext>
            </a:extLst>
          </p:cNvPr>
          <p:cNvSpPr txBox="1"/>
          <p:nvPr/>
        </p:nvSpPr>
        <p:spPr>
          <a:xfrm>
            <a:off x="4882277" y="972686"/>
            <a:ext cx="3966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main</a:t>
            </a:r>
            <a:r>
              <a:rPr lang="de-DE" b="1" dirty="0"/>
              <a:t> </a:t>
            </a:r>
            <a:r>
              <a:rPr lang="de-DE" b="1" dirty="0" err="1"/>
              <a:t>target</a:t>
            </a:r>
            <a:r>
              <a:rPr lang="de-DE" b="1" dirty="0"/>
              <a:t> -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inspire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high </a:t>
            </a:r>
            <a:r>
              <a:rPr lang="de-DE" b="1" dirty="0" err="1"/>
              <a:t>school</a:t>
            </a:r>
            <a:r>
              <a:rPr lang="de-DE" b="1" dirty="0"/>
              <a:t> </a:t>
            </a:r>
            <a:r>
              <a:rPr lang="de-DE" b="1" dirty="0" err="1"/>
              <a:t>students</a:t>
            </a:r>
            <a:r>
              <a:rPr lang="de-DE" b="1" dirty="0"/>
              <a:t> </a:t>
            </a:r>
            <a:r>
              <a:rPr lang="de-DE" b="1" dirty="0" err="1"/>
              <a:t>and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raise</a:t>
            </a:r>
            <a:r>
              <a:rPr lang="de-DE" b="1" dirty="0"/>
              <a:t> </a:t>
            </a:r>
            <a:r>
              <a:rPr lang="de-DE" b="1" dirty="0" err="1"/>
              <a:t>their</a:t>
            </a:r>
            <a:br>
              <a:rPr lang="de-DE" b="1" dirty="0"/>
            </a:br>
            <a:r>
              <a:rPr lang="de-DE" b="1" dirty="0" err="1"/>
              <a:t>motivation</a:t>
            </a:r>
            <a:r>
              <a:rPr lang="de-DE" b="1" dirty="0"/>
              <a:t> in </a:t>
            </a:r>
            <a:r>
              <a:rPr lang="de-DE" b="1" dirty="0" err="1"/>
              <a:t>learning</a:t>
            </a:r>
            <a:r>
              <a:rPr lang="de-DE" b="1" dirty="0"/>
              <a:t> </a:t>
            </a:r>
            <a:r>
              <a:rPr lang="de-DE" b="1" dirty="0" err="1"/>
              <a:t>science</a:t>
            </a:r>
            <a:r>
              <a:rPr lang="de-DE" b="1" dirty="0"/>
              <a:t>. 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9D478F-F271-B243-85D6-B7D80FE1A1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r="3785" b="54997"/>
          <a:stretch/>
        </p:blipFill>
        <p:spPr>
          <a:xfrm>
            <a:off x="0" y="0"/>
            <a:ext cx="7909560" cy="69643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9622977-E340-4911-8AF9-D26526811D16}"/>
              </a:ext>
            </a:extLst>
          </p:cNvPr>
          <p:cNvSpPr txBox="1">
            <a:spLocks/>
          </p:cNvSpPr>
          <p:nvPr/>
        </p:nvSpPr>
        <p:spPr>
          <a:xfrm>
            <a:off x="5840730" y="0"/>
            <a:ext cx="3344467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100" b="1" dirty="0">
                <a:latin typeface="Calibri Light" pitchFamily="34"/>
              </a:rPr>
              <a:t>Motivation</a:t>
            </a:r>
            <a:br>
              <a:rPr lang="en-GB" sz="2100" dirty="0">
                <a:latin typeface="Calibri Light" pitchFamily="34"/>
              </a:rPr>
            </a:br>
            <a:endParaRPr lang="en-GB" sz="2100" dirty="0">
              <a:latin typeface="Calibri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42266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8F13E-D69C-4FAF-8C30-5C75B691D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90" y="1139824"/>
            <a:ext cx="8743950" cy="548957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1" dirty="0"/>
              <a:t>Board:</a:t>
            </a:r>
          </a:p>
          <a:p>
            <a:r>
              <a:rPr lang="de-DE" dirty="0" err="1"/>
              <a:t>Liubov</a:t>
            </a:r>
            <a:r>
              <a:rPr lang="de-DE" dirty="0"/>
              <a:t> </a:t>
            </a:r>
            <a:r>
              <a:rPr lang="de-DE" dirty="0" err="1"/>
              <a:t>Tupikina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(RU, FR) </a:t>
            </a:r>
            <a:r>
              <a:rPr lang="de-DE" dirty="0" err="1"/>
              <a:t>researcher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Delphine Clara </a:t>
            </a:r>
            <a:r>
              <a:rPr lang="de-DE" dirty="0" err="1"/>
              <a:t>Zemp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(FR, INDONESIA) </a:t>
            </a:r>
            <a:r>
              <a:rPr lang="de-DE" dirty="0" err="1"/>
              <a:t>researcher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Athanasia Nikolaou </a:t>
            </a:r>
          </a:p>
          <a:p>
            <a:pPr marL="0" indent="0">
              <a:buNone/>
            </a:pPr>
            <a:r>
              <a:rPr lang="de-DE" dirty="0"/>
              <a:t>(GR, IT) </a:t>
            </a:r>
            <a:r>
              <a:rPr lang="de-DE" dirty="0" err="1"/>
              <a:t>researcher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Mikhael </a:t>
            </a:r>
            <a:r>
              <a:rPr lang="de-DE" dirty="0" err="1"/>
              <a:t>Khotyakov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(RU, DE) </a:t>
            </a:r>
            <a:r>
              <a:rPr lang="de-DE" dirty="0" err="1"/>
              <a:t>teacher</a:t>
            </a:r>
            <a:r>
              <a:rPr lang="de-DE" dirty="0"/>
              <a:t>/</a:t>
            </a:r>
            <a:r>
              <a:rPr lang="de-DE" dirty="0" err="1"/>
              <a:t>educator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/>
              <a:t>Coordinator</a:t>
            </a:r>
            <a:endParaRPr lang="de-DE" b="1" dirty="0"/>
          </a:p>
          <a:p>
            <a:r>
              <a:rPr lang="de-DE" dirty="0"/>
              <a:t>Anastasia </a:t>
            </a:r>
            <a:r>
              <a:rPr lang="de-DE" dirty="0" err="1"/>
              <a:t>Mityagina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(RU, DE) </a:t>
            </a:r>
            <a:r>
              <a:rPr lang="de-DE" dirty="0" err="1"/>
              <a:t>coordination</a:t>
            </a:r>
            <a:r>
              <a:rPr lang="de-DE" dirty="0"/>
              <a:t> </a:t>
            </a:r>
            <a:r>
              <a:rPr lang="de-DE" dirty="0" err="1"/>
              <a:t>officer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ED867-57A6-114B-B814-5760CA1C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95" y="751839"/>
            <a:ext cx="1703070" cy="1703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E6AA9-626C-3643-8EC9-9C0C8DE46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77" y="1757043"/>
            <a:ext cx="1855471" cy="1855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510F9-2372-844E-BA00-CAC576CFD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930" y="3064428"/>
            <a:ext cx="1703070" cy="1703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82AF83-349D-F849-85AB-9B1A222A2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977" y="4068602"/>
            <a:ext cx="1614170" cy="1614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A765A7-B5A9-5A43-81BF-0F267342D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9625" y="5288952"/>
            <a:ext cx="1486496" cy="1486496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8185EF-1DE0-134E-9530-24ED902C99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r="3785" b="54997"/>
          <a:stretch/>
        </p:blipFill>
        <p:spPr>
          <a:xfrm>
            <a:off x="0" y="0"/>
            <a:ext cx="7909560" cy="69643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6E7CFFB-F7FE-9B4F-A6F2-88E4BCA6661F}"/>
              </a:ext>
            </a:extLst>
          </p:cNvPr>
          <p:cNvSpPr txBox="1">
            <a:spLocks/>
          </p:cNvSpPr>
          <p:nvPr/>
        </p:nvSpPr>
        <p:spPr>
          <a:xfrm>
            <a:off x="5840730" y="0"/>
            <a:ext cx="3344467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100" b="1" dirty="0">
                <a:latin typeface="Calibri Light" pitchFamily="34"/>
              </a:rPr>
              <a:t>Who We Are: Core Team</a:t>
            </a:r>
            <a:endParaRPr lang="en-GB" sz="2100" dirty="0">
              <a:latin typeface="Calibri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455798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350011-2CCD-418D-96FB-C6C38468C6F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57525" y="1349989"/>
            <a:ext cx="5915025" cy="528637"/>
          </a:xfrm>
        </p:spPr>
        <p:txBody>
          <a:bodyPr/>
          <a:lstStyle/>
          <a:p>
            <a:pPr lvl="0" algn="ctr"/>
            <a:r>
              <a:rPr lang="en-GB" sz="1350" dirty="0">
                <a:solidFill>
                  <a:srgbClr val="B2B2B2"/>
                </a:solidFill>
                <a:latin typeface="Calibri Light" pitchFamily="34"/>
              </a:rPr>
              <a:t>Open network of educators and researchers </a:t>
            </a:r>
            <a:br>
              <a:rPr lang="en-GB" sz="1350" dirty="0">
                <a:solidFill>
                  <a:srgbClr val="B2B2B2"/>
                </a:solidFill>
                <a:latin typeface="Calibri Light" pitchFamily="34"/>
              </a:rPr>
            </a:br>
            <a:r>
              <a:rPr lang="en-GB" sz="1350" dirty="0">
                <a:solidFill>
                  <a:srgbClr val="B2B2B2"/>
                </a:solidFill>
                <a:latin typeface="Calibri Light" pitchFamily="34"/>
                <a:hlinkClick r:id="rId3"/>
              </a:rPr>
              <a:t>www.scied.network</a:t>
            </a:r>
            <a:r>
              <a:rPr lang="en-GB" sz="1350" dirty="0">
                <a:solidFill>
                  <a:srgbClr val="B2B2B2"/>
                </a:solidFill>
                <a:latin typeface="Calibri Light" pitchFamily="34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36C05-89A4-4BD7-8EF4-A711000CA77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574270" y="4172850"/>
            <a:ext cx="12150" cy="1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52AFC8-91C5-4BEF-B5EE-DAF333A7DA2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933214" y="1181250"/>
            <a:ext cx="3835620" cy="28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F33C15-6A99-41AE-A033-1AD19F4FFD2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049407" y="3071249"/>
            <a:ext cx="3685500" cy="25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BC2738-6C57-4A47-AA55-80D23A75DE6F}"/>
              </a:ext>
            </a:extLst>
          </p:cNvPr>
          <p:cNvSpPr txBox="1"/>
          <p:nvPr/>
        </p:nvSpPr>
        <p:spPr>
          <a:xfrm>
            <a:off x="375166" y="813968"/>
            <a:ext cx="4121788" cy="442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/>
              <a:t>How</a:t>
            </a:r>
            <a:r>
              <a:rPr lang="de-DE" sz="2800" dirty="0"/>
              <a:t> </a:t>
            </a:r>
            <a:r>
              <a:rPr lang="de-DE" sz="2800" dirty="0" err="1"/>
              <a:t>does</a:t>
            </a:r>
            <a:r>
              <a:rPr lang="de-DE" sz="2800" dirty="0"/>
              <a:t> </a:t>
            </a:r>
            <a:r>
              <a:rPr lang="de-DE" sz="2800" dirty="0" err="1"/>
              <a:t>it</a:t>
            </a:r>
            <a:r>
              <a:rPr lang="de-DE" sz="2800" dirty="0"/>
              <a:t> </a:t>
            </a:r>
            <a:r>
              <a:rPr lang="de-DE" sz="2800" dirty="0" err="1"/>
              <a:t>work</a:t>
            </a:r>
            <a:r>
              <a:rPr lang="de-DE" sz="2800" dirty="0"/>
              <a:t>?</a:t>
            </a:r>
          </a:p>
          <a:p>
            <a:endParaRPr lang="de-DE" sz="1350" dirty="0"/>
          </a:p>
          <a:p>
            <a:pPr marL="257175" indent="-257175">
              <a:buAutoNum type="arabicPeriod"/>
            </a:pPr>
            <a:r>
              <a:rPr lang="en-US" sz="2000" dirty="0"/>
              <a:t>Researchers register on the </a:t>
            </a:r>
            <a:r>
              <a:rPr lang="en-US" sz="2000" dirty="0" err="1"/>
              <a:t>LeWiBo</a:t>
            </a:r>
            <a:r>
              <a:rPr lang="en-US" sz="2000" dirty="0"/>
              <a:t> platform via web</a:t>
            </a:r>
            <a:r>
              <a:rPr lang="en-US" sz="2000" dirty="0">
                <a:hlinkClick r:id="rId6"/>
              </a:rPr>
              <a:t>page</a:t>
            </a:r>
            <a:endParaRPr lang="ru-RU" sz="2000" dirty="0"/>
          </a:p>
          <a:p>
            <a:pPr marL="257175" indent="-257175">
              <a:buAutoNum type="arabicPeriod"/>
            </a:pPr>
            <a:endParaRPr lang="en-US" sz="2000" dirty="0"/>
          </a:p>
          <a:p>
            <a:pPr marL="257175" indent="-257175">
              <a:buAutoNum type="arabicPeriod"/>
            </a:pPr>
            <a:r>
              <a:rPr lang="en-US" sz="2000" dirty="0"/>
              <a:t>Before travel</a:t>
            </a:r>
            <a:r>
              <a:rPr lang="de-DE" sz="2000" dirty="0" err="1"/>
              <a:t>ling</a:t>
            </a:r>
            <a:r>
              <a:rPr lang="en-US" sz="2000" dirty="0"/>
              <a:t> they contact the local coordinator from the country they live/travel to (you will receive the email with the contacts of local coordinators)</a:t>
            </a:r>
          </a:p>
          <a:p>
            <a:pPr marL="257175" indent="-257175">
              <a:buAutoNum type="arabicPeriod"/>
            </a:pPr>
            <a:endParaRPr lang="en-US" sz="2000" dirty="0"/>
          </a:p>
          <a:p>
            <a:pPr marL="257175" indent="-257175">
              <a:buAutoNum type="arabicPeriod"/>
            </a:pPr>
            <a:r>
              <a:rPr lang="en-US" sz="2000" dirty="0"/>
              <a:t>Coordinator finds a host from the nodes in the </a:t>
            </a:r>
            <a:r>
              <a:rPr lang="en-US" sz="2000" dirty="0" err="1"/>
              <a:t>LeWiBo</a:t>
            </a:r>
            <a:r>
              <a:rPr lang="en-US" sz="2000" dirty="0"/>
              <a:t> network.</a:t>
            </a:r>
          </a:p>
          <a:p>
            <a:pPr marL="257175" indent="-257175">
              <a:buAutoNum type="arabicPeriod"/>
            </a:pPr>
            <a:endParaRPr lang="en-US" sz="2000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641E53-0CC6-4EE7-97CB-5492C34E05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r="3785" b="54997"/>
          <a:stretch/>
        </p:blipFill>
        <p:spPr>
          <a:xfrm>
            <a:off x="0" y="0"/>
            <a:ext cx="7909560" cy="69643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E687420-BD53-4B4E-85D8-DA207FF28231}"/>
              </a:ext>
            </a:extLst>
          </p:cNvPr>
          <p:cNvSpPr txBox="1">
            <a:spLocks/>
          </p:cNvSpPr>
          <p:nvPr/>
        </p:nvSpPr>
        <p:spPr>
          <a:xfrm>
            <a:off x="5840730" y="0"/>
            <a:ext cx="3344467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100" b="1" dirty="0">
                <a:latin typeface="Calibri Light" pitchFamily="34"/>
              </a:rPr>
              <a:t>System Prototype</a:t>
            </a:r>
            <a:endParaRPr lang="en-GB" sz="2100" dirty="0">
              <a:latin typeface="Calibri Light" pitchFamily="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4F1222-EB4A-3E4B-BADA-D0ED896E022B}"/>
              </a:ext>
            </a:extLst>
          </p:cNvPr>
          <p:cNvSpPr/>
          <p:nvPr/>
        </p:nvSpPr>
        <p:spPr>
          <a:xfrm>
            <a:off x="1638738" y="5443867"/>
            <a:ext cx="658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/>
              <a:t>Growing</a:t>
            </a:r>
            <a:r>
              <a:rPr lang="de-DE" b="1" dirty="0"/>
              <a:t> </a:t>
            </a:r>
            <a:r>
              <a:rPr lang="de-DE" b="1" dirty="0" err="1"/>
              <a:t>into</a:t>
            </a:r>
            <a:r>
              <a:rPr lang="de-DE" b="1" dirty="0"/>
              <a:t> Digital </a:t>
            </a:r>
            <a:r>
              <a:rPr lang="de-DE" b="1" dirty="0" err="1"/>
              <a:t>Platform</a:t>
            </a:r>
            <a:r>
              <a:rPr lang="de-DE" b="1" dirty="0"/>
              <a:t>: </a:t>
            </a:r>
          </a:p>
          <a:p>
            <a:r>
              <a:rPr lang="de-DE" b="1" dirty="0"/>
              <a:t>As </a:t>
            </a:r>
            <a:r>
              <a:rPr lang="de-DE" b="1" dirty="0" err="1"/>
              <a:t>soon</a:t>
            </a:r>
            <a:r>
              <a:rPr lang="de-DE" b="1" dirty="0"/>
              <a:t> </a:t>
            </a:r>
            <a:r>
              <a:rPr lang="de-DE" b="1" dirty="0" err="1"/>
              <a:t>as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network</a:t>
            </a:r>
            <a:r>
              <a:rPr lang="de-DE" b="1" dirty="0"/>
              <a:t> will </a:t>
            </a:r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expanded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project</a:t>
            </a:r>
            <a:r>
              <a:rPr lang="de-DE" b="1" dirty="0"/>
              <a:t> will </a:t>
            </a:r>
            <a:r>
              <a:rPr lang="de-DE" b="1" dirty="0" err="1"/>
              <a:t>launch</a:t>
            </a:r>
            <a:r>
              <a:rPr lang="de-DE" b="1" dirty="0"/>
              <a:t> a digital </a:t>
            </a:r>
            <a:r>
              <a:rPr lang="de-DE" b="1" dirty="0" err="1"/>
              <a:t>platform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ensure</a:t>
            </a:r>
            <a:r>
              <a:rPr lang="de-DE" b="1" dirty="0"/>
              <a:t> an </a:t>
            </a:r>
            <a:r>
              <a:rPr lang="de-DE" b="1" dirty="0" err="1"/>
              <a:t>authomatic</a:t>
            </a:r>
            <a:r>
              <a:rPr lang="de-DE" b="1" dirty="0"/>
              <a:t> </a:t>
            </a:r>
            <a:r>
              <a:rPr lang="de-DE" b="1" dirty="0" err="1"/>
              <a:t>conection</a:t>
            </a:r>
            <a:r>
              <a:rPr lang="de-DE" b="1" dirty="0"/>
              <a:t> </a:t>
            </a:r>
            <a:r>
              <a:rPr lang="de-DE" b="1" dirty="0" err="1"/>
              <a:t>between</a:t>
            </a:r>
            <a:r>
              <a:rPr lang="de-DE" b="1" dirty="0"/>
              <a:t> </a:t>
            </a:r>
            <a:r>
              <a:rPr lang="de-DE" b="1" dirty="0" err="1"/>
              <a:t>lecturers</a:t>
            </a:r>
            <a:r>
              <a:rPr lang="de-DE" b="1" dirty="0"/>
              <a:t> </a:t>
            </a:r>
            <a:r>
              <a:rPr lang="de-DE" b="1" dirty="0" err="1"/>
              <a:t>and</a:t>
            </a:r>
            <a:r>
              <a:rPr lang="de-DE" b="1" dirty="0"/>
              <a:t> </a:t>
            </a:r>
            <a:r>
              <a:rPr lang="de-DE" b="1" dirty="0" err="1"/>
              <a:t>schools</a:t>
            </a:r>
            <a:r>
              <a:rPr lang="de-DE" b="1" dirty="0"/>
              <a:t>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6387DE-6751-4A14-B002-AD138E7935D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6066" y="4381014"/>
            <a:ext cx="3968459" cy="269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FB0D80-4657-4AF9-B3ED-E7BCCF422C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574270" y="4172850"/>
            <a:ext cx="12150" cy="129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F0F837-8726-4F0C-9E0F-3625FF49FC5F}"/>
              </a:ext>
            </a:extLst>
          </p:cNvPr>
          <p:cNvSpPr txBox="1"/>
          <p:nvPr/>
        </p:nvSpPr>
        <p:spPr>
          <a:xfrm>
            <a:off x="293875" y="696433"/>
            <a:ext cx="3515491" cy="38527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lvl="0" algn="ctr" rtl="0" hangingPunct="0">
              <a:buNone/>
              <a:tabLst/>
            </a:pPr>
            <a:r>
              <a:rPr lang="en-GB" dirty="0">
                <a:latin typeface="Calibri Light" pitchFamily="34"/>
                <a:ea typeface="Microsoft YaHei" pitchFamily="2"/>
                <a:cs typeface="Lucida Sans" pitchFamily="2"/>
              </a:rPr>
              <a:t>Working as part-time volunteers the team has achieved in the last 2 years:</a:t>
            </a:r>
          </a:p>
          <a:p>
            <a:pPr lvl="0" algn="ctr" rtl="0" hangingPunct="0">
              <a:buNone/>
              <a:tabLst/>
            </a:pPr>
            <a:endParaRPr lang="en-GB" dirty="0">
              <a:latin typeface="Calibri Light" pitchFamily="34"/>
              <a:ea typeface="Microsoft YaHei" pitchFamily="2"/>
              <a:cs typeface="Lucida Sans" pitchFamily="2"/>
            </a:endParaRPr>
          </a:p>
          <a:p>
            <a:pPr lvl="0" algn="ctr" hangingPunct="0"/>
            <a:r>
              <a:rPr lang="en-GB" dirty="0">
                <a:latin typeface="Calibri Light" pitchFamily="34"/>
                <a:ea typeface="Microsoft YaHei" pitchFamily="2"/>
                <a:cs typeface="Lucida Sans" pitchFamily="2"/>
              </a:rPr>
              <a:t>- Developed a cost-effective solution based on mobility,</a:t>
            </a:r>
          </a:p>
          <a:p>
            <a:pPr marL="285750" lvl="0" indent="-285750" algn="ctr" rtl="0" hangingPunct="0">
              <a:buFontTx/>
              <a:buChar char="-"/>
              <a:tabLst/>
            </a:pPr>
            <a:r>
              <a:rPr lang="en-GB" b="1" dirty="0">
                <a:latin typeface="Calibri Light" pitchFamily="34"/>
                <a:ea typeface="Microsoft YaHei" pitchFamily="2"/>
                <a:cs typeface="Lucida Sans" pitchFamily="2"/>
              </a:rPr>
              <a:t>12 </a:t>
            </a:r>
            <a:r>
              <a:rPr lang="en-GB" dirty="0">
                <a:latin typeface="Calibri Light" pitchFamily="34"/>
                <a:ea typeface="Microsoft YaHei" pitchFamily="2"/>
                <a:cs typeface="Lucida Sans" pitchFamily="2"/>
              </a:rPr>
              <a:t>countries with partnering organizations and institutions,</a:t>
            </a:r>
          </a:p>
          <a:p>
            <a:pPr marL="285750" lvl="0" indent="-285750" algn="ctr" rtl="0" hangingPunct="0">
              <a:buFontTx/>
              <a:buChar char="-"/>
              <a:tabLst/>
            </a:pPr>
            <a:r>
              <a:rPr lang="en-GB" b="1" dirty="0">
                <a:latin typeface="Calibri Light" pitchFamily="34"/>
                <a:ea typeface="Microsoft YaHei" pitchFamily="2"/>
                <a:cs typeface="Lucida Sans" pitchFamily="2"/>
              </a:rPr>
              <a:t>100+</a:t>
            </a:r>
            <a:r>
              <a:rPr lang="en-GB" dirty="0">
                <a:latin typeface="Calibri Light" pitchFamily="34"/>
                <a:ea typeface="Microsoft YaHei" pitchFamily="2"/>
                <a:cs typeface="Lucida Sans" pitchFamily="2"/>
              </a:rPr>
              <a:t> lecturers involved in the network,</a:t>
            </a:r>
          </a:p>
          <a:p>
            <a:pPr marL="285750" lvl="0" indent="-285750" algn="ctr" rtl="0" hangingPunct="0">
              <a:buFontTx/>
              <a:buChar char="-"/>
              <a:tabLst/>
            </a:pPr>
            <a:r>
              <a:rPr lang="en-GB" b="1" dirty="0">
                <a:latin typeface="Calibri Light" pitchFamily="34"/>
                <a:ea typeface="Microsoft YaHei" pitchFamily="2"/>
                <a:cs typeface="Lucida Sans" pitchFamily="2"/>
              </a:rPr>
              <a:t>__</a:t>
            </a:r>
            <a:r>
              <a:rPr lang="en-GB" dirty="0">
                <a:latin typeface="Calibri Light" pitchFamily="34"/>
                <a:ea typeface="Microsoft YaHei" pitchFamily="2"/>
                <a:cs typeface="Lucida Sans" pitchFamily="2"/>
              </a:rPr>
              <a:t> schools and school associations participating</a:t>
            </a:r>
          </a:p>
          <a:p>
            <a:pPr marL="285750" lvl="0" indent="-285750" algn="ctr" rtl="0" hangingPunct="0">
              <a:buFontTx/>
              <a:buChar char="-"/>
              <a:tabLst/>
            </a:pPr>
            <a:endParaRPr lang="en-GB" dirty="0">
              <a:latin typeface="Calibri Light" pitchFamily="34"/>
              <a:ea typeface="Microsoft YaHei" pitchFamily="2"/>
              <a:cs typeface="Lucida Sans" pitchFamily="2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6423B-7298-5F4E-9870-AE7A2D5EF5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r="3785" b="54997"/>
          <a:stretch/>
        </p:blipFill>
        <p:spPr>
          <a:xfrm>
            <a:off x="-11430" y="10633"/>
            <a:ext cx="7909560" cy="69643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41F3565-8019-5C4A-8D09-DE65FCF98D0C}"/>
              </a:ext>
            </a:extLst>
          </p:cNvPr>
          <p:cNvSpPr txBox="1">
            <a:spLocks/>
          </p:cNvSpPr>
          <p:nvPr/>
        </p:nvSpPr>
        <p:spPr>
          <a:xfrm>
            <a:off x="5840730" y="0"/>
            <a:ext cx="3344467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100" b="1" dirty="0">
                <a:latin typeface="Calibri Light" pitchFamily="34"/>
              </a:rPr>
              <a:t>Results</a:t>
            </a:r>
            <a:endParaRPr lang="en-GB" sz="2100" dirty="0">
              <a:latin typeface="Calibri Light" pitchFamily="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91949E-BB90-9E4E-B271-68447FDC144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234525" y="790021"/>
            <a:ext cx="2750490" cy="15816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8FE0B3D-1798-EC48-AFAD-152D9C405AF0}"/>
              </a:ext>
            </a:extLst>
          </p:cNvPr>
          <p:cNvSpPr/>
          <p:nvPr/>
        </p:nvSpPr>
        <p:spPr>
          <a:xfrm>
            <a:off x="4213685" y="3226852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hangingPunct="0"/>
            <a:r>
              <a:rPr lang="en-GB" b="1" dirty="0">
                <a:solidFill>
                  <a:srgbClr val="000000"/>
                </a:solidFill>
                <a:latin typeface="Roboto" pitchFamily="18"/>
                <a:ea typeface="Roboto" pitchFamily="2"/>
                <a:cs typeface="DejaVu Sans" pitchFamily="2"/>
              </a:rPr>
              <a:t>In 2019 our lecturers gave visited 12 countries giving the lectures in science oriented but also in remote and underprivileged schools</a:t>
            </a:r>
            <a:r>
              <a:rPr lang="en-GB" dirty="0">
                <a:solidFill>
                  <a:srgbClr val="000000"/>
                </a:solidFill>
                <a:latin typeface="Roboto" pitchFamily="18"/>
                <a:ea typeface="Roboto" pitchFamily="2"/>
                <a:cs typeface="DejaVu Sans" pitchFamily="2"/>
              </a:rPr>
              <a:t>:</a:t>
            </a:r>
          </a:p>
          <a:p>
            <a:pPr hangingPunct="0"/>
            <a:r>
              <a:rPr lang="en-GB" dirty="0">
                <a:solidFill>
                  <a:srgbClr val="000000"/>
                </a:solidFill>
                <a:latin typeface="Roboto" pitchFamily="18"/>
                <a:ea typeface="Roboto" pitchFamily="2"/>
                <a:cs typeface="DejaVu Sans" pitchFamily="2"/>
              </a:rPr>
              <a:t>Kathmandu public schools (Nepal), Public schools Chennai, Bangalore, (India) Tambov villages (Russia), Science club network (Senegal)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145B0-D9D5-410A-89BB-DDBF84939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" y="1471295"/>
            <a:ext cx="78867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 err="1"/>
              <a:t>LeWiBo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</a:t>
            </a:r>
          </a:p>
          <a:p>
            <a:r>
              <a:rPr lang="de-DE" sz="2400" dirty="0" err="1"/>
              <a:t>Organization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lectures</a:t>
            </a:r>
            <a:r>
              <a:rPr lang="de-DE" sz="2400" dirty="0"/>
              <a:t> </a:t>
            </a:r>
            <a:r>
              <a:rPr lang="de-DE" sz="2400" dirty="0" err="1"/>
              <a:t>given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scientists</a:t>
            </a:r>
            <a:r>
              <a:rPr lang="de-DE" sz="2400" dirty="0"/>
              <a:t> at</a:t>
            </a:r>
            <a:r>
              <a:rPr lang="en-US" sz="2400" dirty="0"/>
              <a:t> INFN host institutes</a:t>
            </a:r>
          </a:p>
          <a:p>
            <a:r>
              <a:rPr lang="en-US" sz="2400" dirty="0"/>
              <a:t>Dissemination of shareable outreach material </a:t>
            </a:r>
          </a:p>
          <a:p>
            <a:r>
              <a:rPr lang="en-US" sz="2400" dirty="0"/>
              <a:t>Access the host nodes in the </a:t>
            </a:r>
            <a:r>
              <a:rPr lang="en-US" sz="2400" dirty="0" err="1"/>
              <a:t>LeWiBo</a:t>
            </a:r>
            <a:r>
              <a:rPr lang="en-US" sz="2400" dirty="0"/>
              <a:t> for outreach and educational visit for INFN researchers.</a:t>
            </a:r>
          </a:p>
          <a:p>
            <a:r>
              <a:rPr lang="en-US" sz="2400" dirty="0"/>
              <a:t>Memorandum of Understanding to sign by two stakeholders</a:t>
            </a:r>
          </a:p>
          <a:p>
            <a:r>
              <a:rPr lang="en-US" sz="2400" dirty="0"/>
              <a:t>Sharing the news about the participation with INFN with the network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INFN provides:</a:t>
            </a:r>
          </a:p>
          <a:p>
            <a:r>
              <a:rPr lang="de-DE" dirty="0"/>
              <a:t>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BEDF81-3DB8-414C-8FAE-348128429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r="3785" b="54997"/>
          <a:stretch/>
        </p:blipFill>
        <p:spPr>
          <a:xfrm>
            <a:off x="0" y="-797"/>
            <a:ext cx="7909560" cy="6964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68772FC-8F6F-484D-8033-4CB3CC0A8723}"/>
              </a:ext>
            </a:extLst>
          </p:cNvPr>
          <p:cNvSpPr txBox="1">
            <a:spLocks/>
          </p:cNvSpPr>
          <p:nvPr/>
        </p:nvSpPr>
        <p:spPr>
          <a:xfrm>
            <a:off x="5840730" y="0"/>
            <a:ext cx="3344467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100" b="1" dirty="0">
                <a:latin typeface="Calibri Light" pitchFamily="34"/>
              </a:rPr>
              <a:t>Collaboration</a:t>
            </a:r>
            <a:endParaRPr lang="en-GB" sz="2100" dirty="0">
              <a:latin typeface="Calibri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91921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145B0-D9D5-410A-89BB-DDBF84939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105785"/>
            <a:ext cx="7886700" cy="9937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BEDF81-3DB8-414C-8FAE-348128429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r="3785" b="54997"/>
          <a:stretch/>
        </p:blipFill>
        <p:spPr>
          <a:xfrm>
            <a:off x="0" y="-797"/>
            <a:ext cx="7909560" cy="6964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68772FC-8F6F-484D-8033-4CB3CC0A8723}"/>
              </a:ext>
            </a:extLst>
          </p:cNvPr>
          <p:cNvSpPr txBox="1">
            <a:spLocks/>
          </p:cNvSpPr>
          <p:nvPr/>
        </p:nvSpPr>
        <p:spPr>
          <a:xfrm>
            <a:off x="5840730" y="0"/>
            <a:ext cx="3344467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100" dirty="0">
              <a:latin typeface="Calibri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6882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</TotalTime>
  <Words>358</Words>
  <Application>Microsoft Macintosh PowerPoint</Application>
  <PresentationFormat>On-screen Show (4:3)</PresentationFormat>
  <Paragraphs>61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Roboto</vt:lpstr>
      <vt:lpstr>Roboto Light</vt:lpstr>
      <vt:lpstr>Office Theme</vt:lpstr>
      <vt:lpstr>PowerPoint Presentation</vt:lpstr>
      <vt:lpstr>PowerPoint Presentation</vt:lpstr>
      <vt:lpstr>PowerPoint Presentation</vt:lpstr>
      <vt:lpstr>Open network of educators and researchers  www.scied.network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Athanasia Nikolaou</dc:creator>
  <cp:lastModifiedBy>Anastasia Mityagina</cp:lastModifiedBy>
  <cp:revision>19</cp:revision>
  <dcterms:created xsi:type="dcterms:W3CDTF">2020-01-17T00:17:13Z</dcterms:created>
  <dcterms:modified xsi:type="dcterms:W3CDTF">2020-01-17T14:29:18Z</dcterms:modified>
</cp:coreProperties>
</file>